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56" r:id="rId3"/>
    <p:sldId id="281" r:id="rId4"/>
    <p:sldId id="260" r:id="rId5"/>
    <p:sldId id="261" r:id="rId6"/>
    <p:sldId id="263" r:id="rId7"/>
    <p:sldId id="265" r:id="rId8"/>
    <p:sldId id="269" r:id="rId9"/>
    <p:sldId id="266" r:id="rId10"/>
    <p:sldId id="286" r:id="rId11"/>
    <p:sldId id="270" r:id="rId12"/>
    <p:sldId id="285" r:id="rId13"/>
    <p:sldId id="274" r:id="rId14"/>
    <p:sldId id="275" r:id="rId15"/>
    <p:sldId id="278"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204078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397053-18F4-4B97-ADD0-17DF3432FD20}"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04563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270353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02323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130262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15475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5901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126539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23252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172329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7053-18F4-4B97-ADD0-17DF3432FD20}"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76052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397053-18F4-4B97-ADD0-17DF3432FD20}"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20517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397053-18F4-4B97-ADD0-17DF3432FD20}"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8202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397053-18F4-4B97-ADD0-17DF3432FD20}"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168434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97053-18F4-4B97-ADD0-17DF3432FD20}"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357318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397053-18F4-4B97-ADD0-17DF3432FD20}"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404526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397053-18F4-4B97-ADD0-17DF3432FD20}"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9B80-E494-4CEA-99A1-C1D20C2A5341}" type="slidenum">
              <a:rPr lang="en-US" smtClean="0"/>
              <a:t>‹#›</a:t>
            </a:fld>
            <a:endParaRPr lang="en-US"/>
          </a:p>
        </p:txBody>
      </p:sp>
    </p:spTree>
    <p:extLst>
      <p:ext uri="{BB962C8B-B14F-4D97-AF65-F5344CB8AC3E}">
        <p14:creationId xmlns:p14="http://schemas.microsoft.com/office/powerpoint/2010/main" val="12824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397053-18F4-4B97-ADD0-17DF3432FD20}" type="datetimeFigureOut">
              <a:rPr lang="en-US" smtClean="0"/>
              <a:t>4/10/2020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49B80-E494-4CEA-99A1-C1D20C2A5341}" type="slidenum">
              <a:rPr lang="en-US" smtClean="0"/>
              <a:t>‹#›</a:t>
            </a:fld>
            <a:endParaRPr lang="en-US"/>
          </a:p>
        </p:txBody>
      </p:sp>
    </p:spTree>
    <p:extLst>
      <p:ext uri="{BB962C8B-B14F-4D97-AF65-F5344CB8AC3E}">
        <p14:creationId xmlns:p14="http://schemas.microsoft.com/office/powerpoint/2010/main" val="3413178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video" Target="https://www.youtube.com/embed/WEqOog7WKRw"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hyperlink" Target="https://www.coastal.edu/graduatestudie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872836"/>
            <a:ext cx="8574622" cy="2341419"/>
          </a:xfrm>
        </p:spPr>
        <p:txBody>
          <a:bodyPr>
            <a:normAutofit fontScale="90000"/>
          </a:bodyPr>
          <a:lstStyle/>
          <a:p>
            <a:r>
              <a:rPr lang="en-US" dirty="0" smtClean="0"/>
              <a:t>Welcome to graduate studies at Coastal Carolina University</a:t>
            </a:r>
            <a:endParaRPr lang="en-US" dirty="0"/>
          </a:p>
        </p:txBody>
      </p:sp>
      <p:pic>
        <p:nvPicPr>
          <p:cNvPr id="4" name="WEqOog7WKRw"/>
          <p:cNvPicPr>
            <a:picLocks noRot="1" noChangeAspect="1"/>
          </p:cNvPicPr>
          <p:nvPr>
            <a:videoFile r:link="rId1"/>
          </p:nvPr>
        </p:nvPicPr>
        <p:blipFill>
          <a:blip r:embed="rId5"/>
          <a:stretch>
            <a:fillRect/>
          </a:stretch>
        </p:blipFill>
        <p:spPr>
          <a:xfrm>
            <a:off x="6359237" y="3394364"/>
            <a:ext cx="5486399" cy="3303442"/>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12210220"/>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1" y="193964"/>
            <a:ext cx="10875819" cy="845127"/>
          </a:xfrm>
        </p:spPr>
        <p:txBody>
          <a:bodyPr>
            <a:normAutofit/>
          </a:bodyPr>
          <a:lstStyle/>
          <a:p>
            <a:r>
              <a:rPr lang="en-US" sz="3600" b="1" dirty="0">
                <a:solidFill>
                  <a:srgbClr val="009999"/>
                </a:solidFill>
              </a:rPr>
              <a:t>Master of Accountancy (</a:t>
            </a:r>
            <a:r>
              <a:rPr lang="en-US" sz="3600" b="1" dirty="0" err="1">
                <a:solidFill>
                  <a:srgbClr val="009999"/>
                </a:solidFill>
              </a:rPr>
              <a:t>M.Acc</a:t>
            </a:r>
            <a:r>
              <a:rPr lang="en-US" sz="3600" b="1" dirty="0">
                <a:solidFill>
                  <a:srgbClr val="009999"/>
                </a:solidFill>
              </a:rPr>
              <a:t>.)</a:t>
            </a:r>
          </a:p>
        </p:txBody>
      </p:sp>
      <p:sp>
        <p:nvSpPr>
          <p:cNvPr id="4" name="Text Placeholder 3"/>
          <p:cNvSpPr>
            <a:spLocks noGrp="1"/>
          </p:cNvSpPr>
          <p:nvPr>
            <p:ph type="body" sz="half" idx="2"/>
          </p:nvPr>
        </p:nvSpPr>
        <p:spPr>
          <a:xfrm>
            <a:off x="1482723" y="1205345"/>
            <a:ext cx="10335204" cy="3103419"/>
          </a:xfrm>
        </p:spPr>
        <p:txBody>
          <a:bodyPr>
            <a:normAutofit/>
          </a:bodyPr>
          <a:lstStyle/>
          <a:p>
            <a:r>
              <a:rPr lang="en-US" sz="2800" dirty="0"/>
              <a:t>Our </a:t>
            </a:r>
            <a:r>
              <a:rPr lang="en-US" sz="2800" dirty="0" err="1"/>
              <a:t>M.Acc</a:t>
            </a:r>
            <a:r>
              <a:rPr lang="en-US" sz="2800" dirty="0"/>
              <a:t>. degree consists of 30 credit hours and will assist in achieving a certification in Public Accounting (CPA) and/or Certified Management Accountants (CMA). </a:t>
            </a:r>
          </a:p>
        </p:txBody>
      </p:sp>
      <p:sp>
        <p:nvSpPr>
          <p:cNvPr id="5" name="TextBox 4"/>
          <p:cNvSpPr txBox="1"/>
          <p:nvPr/>
        </p:nvSpPr>
        <p:spPr>
          <a:xfrm>
            <a:off x="1482723" y="4308764"/>
            <a:ext cx="10459895" cy="1908215"/>
          </a:xfrm>
          <a:prstGeom prst="rect">
            <a:avLst/>
          </a:prstGeom>
          <a:noFill/>
        </p:spPr>
        <p:txBody>
          <a:bodyPr wrap="square" rtlCol="0">
            <a:spAutoFit/>
          </a:bodyPr>
          <a:lstStyle/>
          <a:p>
            <a:pPr algn="ctr"/>
            <a:r>
              <a:rPr lang="en-US" sz="2000" dirty="0"/>
              <a:t>“After successful completion of CCU’s graduate program, students have a wide array of opportunities – in public accounting, industry, governmental and not-for-profit accounting, finance, wealth management, and many other options….I am glad I completed this program.”</a:t>
            </a:r>
          </a:p>
          <a:p>
            <a:pPr algn="ctr"/>
            <a:r>
              <a:rPr lang="en-US" sz="2000" dirty="0"/>
              <a:t>Stephanie </a:t>
            </a:r>
            <a:r>
              <a:rPr lang="en-US" sz="2000" dirty="0" err="1"/>
              <a:t>Boglioli</a:t>
            </a:r>
            <a:r>
              <a:rPr lang="en-US" sz="2000" dirty="0"/>
              <a:t> ’13</a:t>
            </a:r>
          </a:p>
          <a:p>
            <a:pPr algn="ctr"/>
            <a:r>
              <a:rPr lang="en-US" sz="2000" dirty="0"/>
              <a:t>Staff Tax Accountant, Elliott Davis </a:t>
            </a:r>
            <a:r>
              <a:rPr lang="en-US" sz="2000" dirty="0" err="1"/>
              <a:t>Decosimo</a:t>
            </a:r>
            <a:r>
              <a:rPr lang="en-US" sz="2000" dirty="0"/>
              <a:t>, Charlotte, N.C. </a:t>
            </a:r>
          </a:p>
          <a:p>
            <a:pPr algn="ct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56752116"/>
      </p:ext>
    </p:extLst>
  </p:cSld>
  <p:clrMapOvr>
    <a:masterClrMapping/>
  </p:clrMapOvr>
  <mc:AlternateContent xmlns:mc="http://schemas.openxmlformats.org/markup-compatibility/2006" xmlns:p14="http://schemas.microsoft.com/office/powerpoint/2010/main">
    <mc:Choice Requires="p14">
      <p:transition spd="slow" p14:dur="2000" advTm="7307"/>
    </mc:Choice>
    <mc:Fallback xmlns="">
      <p:transition spd="slow" advTm="7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Edwards College of Humanities and Fine Arts</a:t>
            </a:r>
          </a:p>
        </p:txBody>
      </p:sp>
      <p:sp>
        <p:nvSpPr>
          <p:cNvPr id="3" name="Text Placeholder 2"/>
          <p:cNvSpPr>
            <a:spLocks noGrp="1"/>
          </p:cNvSpPr>
          <p:nvPr>
            <p:ph type="body" idx="1"/>
          </p:nvPr>
        </p:nvSpPr>
        <p:spPr>
          <a:xfrm>
            <a:off x="1772179" y="2286000"/>
            <a:ext cx="4607188" cy="948795"/>
          </a:xfrm>
        </p:spPr>
        <p:txBody>
          <a:bodyPr/>
          <a:lstStyle/>
          <a:p>
            <a:pPr algn="ctr"/>
            <a:r>
              <a:rPr lang="en-US" b="1" dirty="0">
                <a:solidFill>
                  <a:srgbClr val="009999"/>
                </a:solidFill>
              </a:rPr>
              <a:t>Master  of Arts in Communication </a:t>
            </a:r>
          </a:p>
        </p:txBody>
      </p:sp>
      <p:sp>
        <p:nvSpPr>
          <p:cNvPr id="4" name="Content Placeholder 3"/>
          <p:cNvSpPr>
            <a:spLocks noGrp="1"/>
          </p:cNvSpPr>
          <p:nvPr>
            <p:ph sz="half" idx="2"/>
          </p:nvPr>
        </p:nvSpPr>
        <p:spPr/>
        <p:txBody>
          <a:bodyPr/>
          <a:lstStyle/>
          <a:p>
            <a:r>
              <a:rPr lang="en-US" sz="2400" dirty="0"/>
              <a:t>A newer and popular degree, our MA in Communication is a 33 credit hour program with concentrations in Communication Leadership or Communication Advocacy</a:t>
            </a:r>
          </a:p>
          <a:p>
            <a:endParaRPr lang="en-US" dirty="0"/>
          </a:p>
        </p:txBody>
      </p:sp>
      <p:sp>
        <p:nvSpPr>
          <p:cNvPr id="5" name="Text Placeholder 4"/>
          <p:cNvSpPr>
            <a:spLocks noGrp="1"/>
          </p:cNvSpPr>
          <p:nvPr>
            <p:ph type="body" sz="quarter" idx="3"/>
          </p:nvPr>
        </p:nvSpPr>
        <p:spPr>
          <a:xfrm>
            <a:off x="6880487" y="2286000"/>
            <a:ext cx="4622537" cy="957262"/>
          </a:xfrm>
        </p:spPr>
        <p:txBody>
          <a:bodyPr/>
          <a:lstStyle/>
          <a:p>
            <a:pPr algn="ctr"/>
            <a:r>
              <a:rPr lang="en-US" b="1" dirty="0">
                <a:solidFill>
                  <a:srgbClr val="009999"/>
                </a:solidFill>
              </a:rPr>
              <a:t>Master  of Arts in Liberal Studies</a:t>
            </a:r>
          </a:p>
        </p:txBody>
      </p:sp>
      <p:sp>
        <p:nvSpPr>
          <p:cNvPr id="6" name="Content Placeholder 5"/>
          <p:cNvSpPr>
            <a:spLocks noGrp="1"/>
          </p:cNvSpPr>
          <p:nvPr>
            <p:ph sz="quarter" idx="4"/>
          </p:nvPr>
        </p:nvSpPr>
        <p:spPr/>
        <p:txBody>
          <a:bodyPr/>
          <a:lstStyle/>
          <a:p>
            <a:r>
              <a:rPr lang="en-US" sz="2400" dirty="0"/>
              <a:t>This 30 credit hour program is designed to allow students to pursue advanced interdisciplinary study in humanities, arts and social Sciences. Great way to get an advanced degree that you design.</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47092977"/>
      </p:ext>
    </p:extLst>
  </p:cSld>
  <p:clrMapOvr>
    <a:masterClrMapping/>
  </p:clrMapOvr>
  <mc:AlternateContent xmlns:mc="http://schemas.openxmlformats.org/markup-compatibility/2006" xmlns:p14="http://schemas.microsoft.com/office/powerpoint/2010/main">
    <mc:Choice Requires="p14">
      <p:transition spd="slow" p14:dur="2000" advTm="6950"/>
    </mc:Choice>
    <mc:Fallback xmlns="">
      <p:transition spd="slow" advTm="6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4311" y="1496300"/>
            <a:ext cx="4895056" cy="678873"/>
          </a:xfrm>
        </p:spPr>
        <p:txBody>
          <a:bodyPr/>
          <a:lstStyle/>
          <a:p>
            <a:pPr algn="ctr"/>
            <a:r>
              <a:rPr lang="en-US" sz="3600" b="1" dirty="0">
                <a:solidFill>
                  <a:srgbClr val="009999"/>
                </a:solidFill>
              </a:rPr>
              <a:t>Master of Arts in Writing</a:t>
            </a:r>
          </a:p>
        </p:txBody>
      </p:sp>
      <p:sp>
        <p:nvSpPr>
          <p:cNvPr id="4" name="Content Placeholder 3"/>
          <p:cNvSpPr>
            <a:spLocks noGrp="1"/>
          </p:cNvSpPr>
          <p:nvPr>
            <p:ph sz="half" idx="2"/>
          </p:nvPr>
        </p:nvSpPr>
        <p:spPr>
          <a:xfrm>
            <a:off x="1484311" y="2424534"/>
            <a:ext cx="4895056" cy="2064327"/>
          </a:xfrm>
        </p:spPr>
        <p:txBody>
          <a:bodyPr>
            <a:normAutofit fontScale="92500" lnSpcReduction="20000"/>
          </a:bodyPr>
          <a:lstStyle/>
          <a:p>
            <a:r>
              <a:rPr lang="en-US" sz="2600" dirty="0" smtClean="0"/>
              <a:t>The college’s first graduate program, this highly successful 33 </a:t>
            </a:r>
            <a:r>
              <a:rPr lang="en-US" sz="2600" dirty="0"/>
              <a:t>credit hour program in writing, allows focus on professional writing, creative writing and writing instruction. </a:t>
            </a:r>
          </a:p>
          <a:p>
            <a:endParaRPr lang="en-US" dirty="0"/>
          </a:p>
        </p:txBody>
      </p:sp>
      <p:sp>
        <p:nvSpPr>
          <p:cNvPr id="5" name="Text Placeholder 4"/>
          <p:cNvSpPr>
            <a:spLocks noGrp="1"/>
          </p:cNvSpPr>
          <p:nvPr>
            <p:ph type="body" sz="quarter" idx="3"/>
          </p:nvPr>
        </p:nvSpPr>
        <p:spPr>
          <a:xfrm>
            <a:off x="6880487" y="1025224"/>
            <a:ext cx="4622537" cy="1122218"/>
          </a:xfrm>
        </p:spPr>
        <p:txBody>
          <a:bodyPr/>
          <a:lstStyle/>
          <a:p>
            <a:pPr algn="ctr"/>
            <a:r>
              <a:rPr lang="en-US" sz="3600" b="1" dirty="0">
                <a:solidFill>
                  <a:srgbClr val="009999"/>
                </a:solidFill>
              </a:rPr>
              <a:t>Master of Arts in Music Technology</a:t>
            </a:r>
          </a:p>
        </p:txBody>
      </p:sp>
      <p:sp>
        <p:nvSpPr>
          <p:cNvPr id="6" name="Content Placeholder 5"/>
          <p:cNvSpPr>
            <a:spLocks noGrp="1"/>
          </p:cNvSpPr>
          <p:nvPr>
            <p:ph sz="quarter" idx="4"/>
          </p:nvPr>
        </p:nvSpPr>
        <p:spPr>
          <a:xfrm>
            <a:off x="6607967" y="2424545"/>
            <a:ext cx="4895056" cy="3325091"/>
          </a:xfrm>
        </p:spPr>
        <p:txBody>
          <a:bodyPr>
            <a:normAutofit fontScale="77500" lnSpcReduction="20000"/>
          </a:bodyPr>
          <a:lstStyle/>
          <a:p>
            <a:pPr algn="ctr"/>
            <a:r>
              <a:rPr lang="en-US" sz="3100" dirty="0"/>
              <a:t>Another newer program to </a:t>
            </a:r>
            <a:r>
              <a:rPr lang="en-US" sz="3100" dirty="0" err="1"/>
              <a:t>Coastal’s</a:t>
            </a:r>
            <a:r>
              <a:rPr lang="en-US" sz="3100" dirty="0"/>
              <a:t> graduate degrees, this exciting 30 credit hour program focuses on training in commercial applications, music technology in media and the professional, entrepreneurial skills required of a contemporary music technology professional. </a:t>
            </a:r>
          </a:p>
          <a:p>
            <a:pPr algn="ctr"/>
            <a:endParaRPr lang="en-US" dirty="0"/>
          </a:p>
        </p:txBody>
      </p:sp>
      <p:sp>
        <p:nvSpPr>
          <p:cNvPr id="7" name="TextBox 6"/>
          <p:cNvSpPr txBox="1"/>
          <p:nvPr/>
        </p:nvSpPr>
        <p:spPr>
          <a:xfrm>
            <a:off x="6234545" y="5929745"/>
            <a:ext cx="5403273"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11372123"/>
      </p:ext>
    </p:extLst>
  </p:cSld>
  <p:clrMapOvr>
    <a:masterClrMapping/>
  </p:clrMapOvr>
  <mc:AlternateContent xmlns:mc="http://schemas.openxmlformats.org/markup-compatibility/2006" xmlns:p14="http://schemas.microsoft.com/office/powerpoint/2010/main">
    <mc:Choice Requires="p14">
      <p:transition spd="slow" p14:dur="2000" advTm="7186"/>
    </mc:Choice>
    <mc:Fallback xmlns="">
      <p:transition spd="slow" advTm="7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Welcome to the Gupta College of Science</a:t>
            </a:r>
            <a:endParaRPr lang="en-US" sz="4000" dirty="0"/>
          </a:p>
        </p:txBody>
      </p:sp>
      <p:sp>
        <p:nvSpPr>
          <p:cNvPr id="3" name="Text Placeholder 2"/>
          <p:cNvSpPr>
            <a:spLocks noGrp="1"/>
          </p:cNvSpPr>
          <p:nvPr>
            <p:ph type="body" idx="1"/>
          </p:nvPr>
        </p:nvSpPr>
        <p:spPr>
          <a:xfrm>
            <a:off x="1484312" y="2646218"/>
            <a:ext cx="10018713" cy="3144982"/>
          </a:xfrm>
        </p:spPr>
        <p:txBody>
          <a:bodyPr>
            <a:normAutofit/>
          </a:bodyPr>
          <a:lstStyle/>
          <a:p>
            <a:r>
              <a:rPr lang="en-US" sz="2800" b="1" dirty="0">
                <a:solidFill>
                  <a:srgbClr val="009999"/>
                </a:solidFill>
              </a:rPr>
              <a:t>Santee Cooper Master of Science in Information Systems </a:t>
            </a:r>
            <a:r>
              <a:rPr lang="en-US" sz="2800" b="1" dirty="0" smtClean="0">
                <a:solidFill>
                  <a:srgbClr val="009999"/>
                </a:solidFill>
              </a:rPr>
              <a:t>Technology</a:t>
            </a:r>
          </a:p>
          <a:p>
            <a:endParaRPr lang="en-US" sz="2400" dirty="0"/>
          </a:p>
          <a:p>
            <a:r>
              <a:rPr lang="en-US" sz="2400" dirty="0"/>
              <a:t>With a concentration in Security and Analytics, this 33 credit hour program provides a critical examination of both academic and practical applications of information security and the analytics industry.</a:t>
            </a:r>
          </a:p>
          <a:p>
            <a:endParaRPr lang="en-US" sz="2400" dirty="0"/>
          </a:p>
        </p:txBody>
      </p:sp>
      <p:sp>
        <p:nvSpPr>
          <p:cNvPr id="5" name="TextBox 4"/>
          <p:cNvSpPr txBox="1"/>
          <p:nvPr/>
        </p:nvSpPr>
        <p:spPr>
          <a:xfrm>
            <a:off x="6272359" y="5957455"/>
            <a:ext cx="5462441"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15120733"/>
      </p:ext>
    </p:extLst>
  </p:cSld>
  <p:clrMapOvr>
    <a:masterClrMapping/>
  </p:clrMapOvr>
  <mc:AlternateContent xmlns:mc="http://schemas.openxmlformats.org/markup-compatibility/2006" xmlns:p14="http://schemas.microsoft.com/office/powerpoint/2010/main">
    <mc:Choice Requires="p14">
      <p:transition spd="slow" p14:dur="2000" advTm="8117"/>
    </mc:Choice>
    <mc:Fallback xmlns="">
      <p:transition spd="slow" advTm="81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normAutofit/>
          </a:bodyPr>
          <a:lstStyle/>
          <a:p>
            <a:r>
              <a:rPr lang="en-US" sz="3600" dirty="0" smtClean="0"/>
              <a:t>Marine Science Programs</a:t>
            </a:r>
            <a:endParaRPr lang="en-US" sz="3600" dirty="0"/>
          </a:p>
        </p:txBody>
      </p:sp>
      <p:sp>
        <p:nvSpPr>
          <p:cNvPr id="3" name="Text Placeholder 2"/>
          <p:cNvSpPr>
            <a:spLocks noGrp="1"/>
          </p:cNvSpPr>
          <p:nvPr>
            <p:ph type="body" idx="1"/>
          </p:nvPr>
        </p:nvSpPr>
        <p:spPr>
          <a:xfrm>
            <a:off x="1772179" y="1579418"/>
            <a:ext cx="4607188" cy="1655377"/>
          </a:xfrm>
        </p:spPr>
        <p:txBody>
          <a:bodyPr/>
          <a:lstStyle/>
          <a:p>
            <a:pPr algn="ctr"/>
            <a:r>
              <a:rPr lang="en-US" sz="2400" b="1" dirty="0">
                <a:solidFill>
                  <a:srgbClr val="009999"/>
                </a:solidFill>
              </a:rPr>
              <a:t>Master of Science in Coastal Marine and </a:t>
            </a:r>
            <a:r>
              <a:rPr lang="en-US" sz="2400" b="1" dirty="0" smtClean="0">
                <a:solidFill>
                  <a:srgbClr val="009999"/>
                </a:solidFill>
              </a:rPr>
              <a:t>Wetland Studies (CMWS)</a:t>
            </a:r>
            <a:endParaRPr lang="en-US" sz="2400" b="1" dirty="0">
              <a:solidFill>
                <a:srgbClr val="009999"/>
              </a:solidFill>
            </a:endParaRPr>
          </a:p>
        </p:txBody>
      </p:sp>
      <p:sp>
        <p:nvSpPr>
          <p:cNvPr id="4" name="Text Placeholder 3"/>
          <p:cNvSpPr>
            <a:spLocks noGrp="1"/>
          </p:cNvSpPr>
          <p:nvPr>
            <p:ph sz="half" idx="2"/>
          </p:nvPr>
        </p:nvSpPr>
        <p:spPr/>
        <p:txBody>
          <a:bodyPr>
            <a:normAutofit lnSpcReduction="10000"/>
          </a:bodyPr>
          <a:lstStyle/>
          <a:p>
            <a:r>
              <a:rPr lang="en-US" sz="2400" dirty="0" smtClean="0"/>
              <a:t>This popular master’s program focuses on a student’s ability to assess, comprehend and synthesize a broad range of scientific information. There is a thesis (30 credit hours) and a non-thesis option (36 credit hours). </a:t>
            </a:r>
            <a:endParaRPr lang="en-US" sz="2400" dirty="0"/>
          </a:p>
        </p:txBody>
      </p:sp>
      <p:sp>
        <p:nvSpPr>
          <p:cNvPr id="5" name="Text Placeholder 4"/>
          <p:cNvSpPr>
            <a:spLocks noGrp="1"/>
          </p:cNvSpPr>
          <p:nvPr>
            <p:ph type="body" sz="quarter" idx="3"/>
          </p:nvPr>
        </p:nvSpPr>
        <p:spPr>
          <a:xfrm>
            <a:off x="6880487" y="1579418"/>
            <a:ext cx="4622537" cy="1663844"/>
          </a:xfrm>
        </p:spPr>
        <p:txBody>
          <a:bodyPr/>
          <a:lstStyle/>
          <a:p>
            <a:pPr algn="ctr"/>
            <a:r>
              <a:rPr lang="en-US" sz="2400" b="1" dirty="0">
                <a:solidFill>
                  <a:srgbClr val="009999"/>
                </a:solidFill>
              </a:rPr>
              <a:t>Doctor of Philosophy in Marine Science: Coastal and Marine Systems Science (CMSS)</a:t>
            </a:r>
          </a:p>
        </p:txBody>
      </p:sp>
      <p:sp>
        <p:nvSpPr>
          <p:cNvPr id="6" name="Content Placeholder 5"/>
          <p:cNvSpPr>
            <a:spLocks noGrp="1"/>
          </p:cNvSpPr>
          <p:nvPr>
            <p:ph sz="quarter" idx="4"/>
          </p:nvPr>
        </p:nvSpPr>
        <p:spPr/>
        <p:txBody>
          <a:bodyPr/>
          <a:lstStyle/>
          <a:p>
            <a:r>
              <a:rPr lang="en-US" sz="2400" dirty="0"/>
              <a:t>Our CMSS program is designed to approach the study of complex coastal ocean, earth, atmosphere, biosphere and societal interactions.</a:t>
            </a:r>
          </a:p>
          <a:p>
            <a:endParaRPr lang="en-US" dirty="0"/>
          </a:p>
        </p:txBody>
      </p:sp>
      <p:sp>
        <p:nvSpPr>
          <p:cNvPr id="8" name="TextBox 7"/>
          <p:cNvSpPr txBox="1"/>
          <p:nvPr/>
        </p:nvSpPr>
        <p:spPr>
          <a:xfrm>
            <a:off x="6293714" y="5891741"/>
            <a:ext cx="5209309"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6336723"/>
      </p:ext>
    </p:extLst>
  </p:cSld>
  <p:clrMapOvr>
    <a:masterClrMapping/>
  </p:clrMapOvr>
  <mc:AlternateContent xmlns:mc="http://schemas.openxmlformats.org/markup-compatibility/2006" xmlns:p14="http://schemas.microsoft.com/office/powerpoint/2010/main">
    <mc:Choice Requires="p14">
      <p:transition spd="slow" p14:dur="2000" advTm="7347"/>
    </mc:Choice>
    <mc:Fallback xmlns="">
      <p:transition spd="slow" advTm="7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1" y="1752599"/>
            <a:ext cx="6082145" cy="1371600"/>
          </a:xfrm>
        </p:spPr>
        <p:txBody>
          <a:bodyPr>
            <a:normAutofit/>
          </a:bodyPr>
          <a:lstStyle/>
          <a:p>
            <a:r>
              <a:rPr lang="en-US" sz="3600" b="1" dirty="0" smtClean="0">
                <a:solidFill>
                  <a:srgbClr val="009999"/>
                </a:solidFill>
              </a:rPr>
              <a:t>Master of Science in Sport Management </a:t>
            </a:r>
            <a:endParaRPr lang="en-US" sz="3600" b="1" dirty="0">
              <a:solidFill>
                <a:srgbClr val="009999"/>
              </a:solidFill>
            </a:endParaRPr>
          </a:p>
        </p:txBody>
      </p:sp>
      <p:sp>
        <p:nvSpPr>
          <p:cNvPr id="4" name="Text Placeholder 3"/>
          <p:cNvSpPr>
            <a:spLocks noGrp="1"/>
          </p:cNvSpPr>
          <p:nvPr>
            <p:ph type="body" sz="half" idx="2"/>
          </p:nvPr>
        </p:nvSpPr>
        <p:spPr>
          <a:xfrm>
            <a:off x="1482723" y="3124199"/>
            <a:ext cx="6636041" cy="2597728"/>
          </a:xfrm>
        </p:spPr>
        <p:txBody>
          <a:bodyPr>
            <a:normAutofit/>
          </a:bodyPr>
          <a:lstStyle/>
          <a:p>
            <a:r>
              <a:rPr lang="en-US" sz="2400" dirty="0" smtClean="0"/>
              <a:t>This 30 credit hour program prepares future leaders for a critical examination of both academic and practical principles in various segments of the sport industry. </a:t>
            </a:r>
            <a:endParaRPr lang="en-US" sz="2400" dirty="0"/>
          </a:p>
        </p:txBody>
      </p:sp>
      <p:sp>
        <p:nvSpPr>
          <p:cNvPr id="5" name="TextBox 4"/>
          <p:cNvSpPr txBox="1"/>
          <p:nvPr/>
        </p:nvSpPr>
        <p:spPr>
          <a:xfrm>
            <a:off x="6192981" y="5893198"/>
            <a:ext cx="5375564"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9264433"/>
      </p:ext>
    </p:extLst>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147" y="235528"/>
            <a:ext cx="10018713" cy="1620982"/>
          </a:xfrm>
        </p:spPr>
        <p:txBody>
          <a:bodyPr/>
          <a:lstStyle/>
          <a:p>
            <a:r>
              <a:rPr lang="en-US" dirty="0" smtClean="0"/>
              <a:t>Welcome to the HTC Honors College</a:t>
            </a:r>
            <a:endParaRPr lang="en-US" dirty="0"/>
          </a:p>
        </p:txBody>
      </p:sp>
      <p:sp>
        <p:nvSpPr>
          <p:cNvPr id="3" name="TextBox 2"/>
          <p:cNvSpPr txBox="1"/>
          <p:nvPr/>
        </p:nvSpPr>
        <p:spPr>
          <a:xfrm>
            <a:off x="1537855" y="3228109"/>
            <a:ext cx="10432472" cy="2031325"/>
          </a:xfrm>
          <a:prstGeom prst="rect">
            <a:avLst/>
          </a:prstGeom>
          <a:noFill/>
        </p:spPr>
        <p:txBody>
          <a:bodyPr wrap="square" rtlCol="0">
            <a:spAutoFit/>
          </a:bodyPr>
          <a:lstStyle/>
          <a:p>
            <a:pPr algn="ctr"/>
            <a:r>
              <a:rPr lang="en-US" sz="3600" b="1" dirty="0">
                <a:solidFill>
                  <a:srgbClr val="009999"/>
                </a:solidFill>
              </a:rPr>
              <a:t>Women in Technology Graduate </a:t>
            </a:r>
            <a:r>
              <a:rPr lang="en-US" sz="3600" b="1" dirty="0" smtClean="0">
                <a:solidFill>
                  <a:srgbClr val="009999"/>
                </a:solidFill>
              </a:rPr>
              <a:t>Certificate</a:t>
            </a:r>
          </a:p>
          <a:p>
            <a:pPr algn="ctr"/>
            <a:endParaRPr lang="en-US" sz="2400" dirty="0"/>
          </a:p>
          <a:p>
            <a:pPr algn="ctr"/>
            <a:r>
              <a:rPr lang="en-US" sz="2400" dirty="0" smtClean="0"/>
              <a:t>This </a:t>
            </a:r>
            <a:r>
              <a:rPr lang="en-US" sz="2400" dirty="0"/>
              <a:t>16 credit hour graduate certificate provides students a complex understanding of culture, workplace dynamics and leadership in technology.</a:t>
            </a:r>
          </a:p>
          <a:p>
            <a:pPr algn="ctr"/>
            <a:endParaRPr lang="en-US" dirty="0"/>
          </a:p>
        </p:txBody>
      </p:sp>
      <p:sp>
        <p:nvSpPr>
          <p:cNvPr id="5" name="TextBox 4"/>
          <p:cNvSpPr txBox="1"/>
          <p:nvPr/>
        </p:nvSpPr>
        <p:spPr>
          <a:xfrm>
            <a:off x="6192982" y="5915891"/>
            <a:ext cx="5237018"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07991276"/>
      </p:ext>
    </p:extLst>
  </p:cSld>
  <p:clrMapOvr>
    <a:masterClrMapping/>
  </p:clrMapOvr>
  <mc:AlternateContent xmlns:mc="http://schemas.openxmlformats.org/markup-compatibility/2006" xmlns:p14="http://schemas.microsoft.com/office/powerpoint/2010/main">
    <mc:Choice Requires="p14">
      <p:transition spd="slow" p14:dur="2000" advTm="6062"/>
    </mc:Choice>
    <mc:Fallback xmlns="">
      <p:transition spd="slow" advTm="6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the </a:t>
            </a:r>
            <a:r>
              <a:rPr lang="en-US" dirty="0" err="1" smtClean="0"/>
              <a:t>Spadoni</a:t>
            </a:r>
            <a:r>
              <a:rPr lang="en-US" dirty="0" smtClean="0"/>
              <a:t> College of Education</a:t>
            </a:r>
            <a:endParaRPr lang="en-US" dirty="0"/>
          </a:p>
        </p:txBody>
      </p:sp>
      <p:sp>
        <p:nvSpPr>
          <p:cNvPr id="4" name="TextBox 3"/>
          <p:cNvSpPr txBox="1"/>
          <p:nvPr/>
        </p:nvSpPr>
        <p:spPr>
          <a:xfrm>
            <a:off x="6858000" y="5662136"/>
            <a:ext cx="4765964"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61006818"/>
      </p:ext>
    </p:extLst>
  </p:cSld>
  <p:clrMapOvr>
    <a:masterClrMapping/>
  </p:clrMapOvr>
  <mc:AlternateContent xmlns:mc="http://schemas.openxmlformats.org/markup-compatibility/2006">
    <mc:Choice xmlns:p14="http://schemas.microsoft.com/office/powerpoint/2010/main" Requires="p14">
      <p:transition spd="slow" p14:dur="2000" advTm="4657"/>
    </mc:Choice>
    <mc:Fallback>
      <p:transition spd="slow" advTm="4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9999"/>
                </a:solidFill>
              </a:rPr>
              <a:t>Master of Arts in Teaching</a:t>
            </a:r>
            <a:endParaRPr lang="en-US" sz="3600" b="1" dirty="0">
              <a:solidFill>
                <a:srgbClr val="009999"/>
              </a:solidFill>
            </a:endParaRPr>
          </a:p>
        </p:txBody>
      </p:sp>
      <p:sp>
        <p:nvSpPr>
          <p:cNvPr id="4" name="Text Placeholder 3"/>
          <p:cNvSpPr>
            <a:spLocks noGrp="1"/>
          </p:cNvSpPr>
          <p:nvPr>
            <p:ph type="body" sz="half" idx="2"/>
          </p:nvPr>
        </p:nvSpPr>
        <p:spPr>
          <a:xfrm>
            <a:off x="1484312" y="2847108"/>
            <a:ext cx="3549121" cy="2085109"/>
          </a:xfrm>
        </p:spPr>
        <p:txBody>
          <a:bodyPr>
            <a:normAutofit fontScale="92500" lnSpcReduction="20000"/>
          </a:bodyPr>
          <a:lstStyle/>
          <a:p>
            <a:r>
              <a:rPr lang="en-US" sz="2400" dirty="0" smtClean="0"/>
              <a:t>This program is a licensure program starting summer 1 and ending the following August. It’s a 14 month program with concentrations in English, math, music, science and social studies.</a:t>
            </a:r>
            <a:endParaRPr lang="en-US" sz="2400" dirty="0"/>
          </a:p>
        </p:txBody>
      </p:sp>
      <p:pic>
        <p:nvPicPr>
          <p:cNvPr id="7" name="Picture Placeholder 5"/>
          <p:cNvPicPr>
            <a:picLocks noGrp="1" noChangeAspect="1"/>
          </p:cNvPicPr>
          <p:nvPr>
            <p:ph idx="1"/>
          </p:nvPr>
        </p:nvPicPr>
        <p:blipFill>
          <a:blip r:embed="rId4">
            <a:extLst>
              <a:ext uri="{28A0092B-C50C-407E-A947-70E740481C1C}">
                <a14:useLocalDpi xmlns:a14="http://schemas.microsoft.com/office/drawing/2010/main" val="0"/>
              </a:ext>
            </a:extLst>
          </a:blip>
          <a:srcRect l="14115" r="14115"/>
          <a:stretch>
            <a:fillRect/>
          </a:stretch>
        </p:blipFill>
        <p:spPr>
          <a:xfrm>
            <a:off x="7083936" y="1428750"/>
            <a:ext cx="2597715" cy="3619500"/>
          </a:xfrm>
        </p:spPr>
      </p:pic>
      <p:sp>
        <p:nvSpPr>
          <p:cNvPr id="8" name="TextBox 7"/>
          <p:cNvSpPr txBox="1"/>
          <p:nvPr/>
        </p:nvSpPr>
        <p:spPr>
          <a:xfrm>
            <a:off x="2840182" y="5680364"/>
            <a:ext cx="8077200" cy="923330"/>
          </a:xfrm>
          <a:prstGeom prst="rect">
            <a:avLst/>
          </a:prstGeom>
          <a:noFill/>
        </p:spPr>
        <p:txBody>
          <a:bodyPr wrap="square" rtlCol="0">
            <a:spAutoFit/>
          </a:bodyPr>
          <a:lstStyle/>
          <a:p>
            <a:r>
              <a:rPr lang="en-US" dirty="0"/>
              <a:t>“The internship will truly bring out what it really means to be an educator, getting to know the students on a deeper level than just giving instructions</a:t>
            </a:r>
            <a:r>
              <a:rPr lang="en-US" dirty="0" smtClean="0"/>
              <a:t>.” </a:t>
            </a:r>
            <a:r>
              <a:rPr lang="en-US" dirty="0"/>
              <a:t>Jamison Pertell, M.A.T. Social Studies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25423271"/>
      </p:ext>
    </p:extLst>
  </p:cSld>
  <p:clrMapOvr>
    <a:masterClrMapping/>
  </p:clrMapOvr>
  <mc:AlternateContent xmlns:mc="http://schemas.openxmlformats.org/markup-compatibility/2006" xmlns:p14="http://schemas.microsoft.com/office/powerpoint/2010/main">
    <mc:Choice Requires="p14">
      <p:transition spd="slow" p14:dur="2000" advTm="8598"/>
    </mc:Choice>
    <mc:Fallback xmlns="">
      <p:transition spd="slow" advTm="8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1" y="221673"/>
            <a:ext cx="8409710" cy="1690254"/>
          </a:xfrm>
        </p:spPr>
        <p:txBody>
          <a:bodyPr>
            <a:normAutofit/>
          </a:bodyPr>
          <a:lstStyle/>
          <a:p>
            <a:r>
              <a:rPr lang="en-US" sz="3600" b="1" dirty="0" smtClean="0">
                <a:solidFill>
                  <a:srgbClr val="009999"/>
                </a:solidFill>
              </a:rPr>
              <a:t>Master of Education and Educational Specialist in Educational Leadership</a:t>
            </a:r>
            <a:endParaRPr lang="en-US" sz="3600" b="1" dirty="0">
              <a:solidFill>
                <a:srgbClr val="009999"/>
              </a:solidFill>
            </a:endParaRPr>
          </a:p>
        </p:txBody>
      </p:sp>
      <p:sp>
        <p:nvSpPr>
          <p:cNvPr id="4" name="Text Placeholder 3"/>
          <p:cNvSpPr>
            <a:spLocks noGrp="1"/>
          </p:cNvSpPr>
          <p:nvPr>
            <p:ph type="body" sz="half" idx="2"/>
          </p:nvPr>
        </p:nvSpPr>
        <p:spPr>
          <a:xfrm>
            <a:off x="2078468" y="2306781"/>
            <a:ext cx="6677603" cy="2639292"/>
          </a:xfrm>
        </p:spPr>
        <p:txBody>
          <a:bodyPr>
            <a:noAutofit/>
          </a:bodyPr>
          <a:lstStyle/>
          <a:p>
            <a:r>
              <a:rPr lang="en-US" sz="2400" dirty="0" smtClean="0"/>
              <a:t>The M.Ed. is a 36 credit hour program that leads to opportunities in education as a principal. You must have at least 1 year of teaching experience to apply.</a:t>
            </a:r>
          </a:p>
          <a:p>
            <a:endParaRPr lang="en-US" sz="2400" dirty="0"/>
          </a:p>
          <a:p>
            <a:r>
              <a:rPr lang="en-US" sz="2400" dirty="0" smtClean="0"/>
              <a:t>The </a:t>
            </a:r>
            <a:r>
              <a:rPr lang="en-US" sz="2400" dirty="0" err="1" smtClean="0"/>
              <a:t>Ed.S</a:t>
            </a:r>
            <a:r>
              <a:rPr lang="en-US" sz="2400" dirty="0" smtClean="0"/>
              <a:t>. is a 33 credit hour program to become a superintendent.</a:t>
            </a:r>
            <a:endParaRPr lang="en-US" sz="2400" dirty="0"/>
          </a:p>
        </p:txBody>
      </p:sp>
      <p:sp>
        <p:nvSpPr>
          <p:cNvPr id="5" name="TextBox 4"/>
          <p:cNvSpPr txBox="1"/>
          <p:nvPr/>
        </p:nvSpPr>
        <p:spPr>
          <a:xfrm>
            <a:off x="6761018" y="5694218"/>
            <a:ext cx="4959927"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5094237"/>
      </p:ext>
    </p:extLst>
  </p:cSld>
  <p:clrMapOvr>
    <a:masterClrMapping/>
  </p:clrMapOvr>
  <mc:AlternateContent xmlns:mc="http://schemas.openxmlformats.org/markup-compatibility/2006" xmlns:p14="http://schemas.microsoft.com/office/powerpoint/2010/main">
    <mc:Choice Requires="p14">
      <p:transition spd="slow" p14:dur="2000" advTm="7911"/>
    </mc:Choice>
    <mc:Fallback xmlns="">
      <p:transition spd="slow" advTm="7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1" y="374073"/>
            <a:ext cx="9033164" cy="1427018"/>
          </a:xfrm>
        </p:spPr>
        <p:txBody>
          <a:bodyPr>
            <a:normAutofit/>
          </a:bodyPr>
          <a:lstStyle/>
          <a:p>
            <a:r>
              <a:rPr lang="en-US" sz="3600" b="1" dirty="0" smtClean="0">
                <a:solidFill>
                  <a:srgbClr val="009999"/>
                </a:solidFill>
              </a:rPr>
              <a:t>Master of Education and Educational Specialist in Instructional Technology</a:t>
            </a:r>
            <a:endParaRPr lang="en-US" sz="3600" b="1" dirty="0">
              <a:solidFill>
                <a:srgbClr val="009999"/>
              </a:solidFill>
            </a:endParaRPr>
          </a:p>
        </p:txBody>
      </p:sp>
      <p:sp>
        <p:nvSpPr>
          <p:cNvPr id="4" name="Text Placeholder 3"/>
          <p:cNvSpPr>
            <a:spLocks noGrp="1"/>
          </p:cNvSpPr>
          <p:nvPr>
            <p:ph type="body" sz="half" idx="2"/>
          </p:nvPr>
        </p:nvSpPr>
        <p:spPr>
          <a:xfrm>
            <a:off x="1856652" y="2417617"/>
            <a:ext cx="7952221" cy="1828800"/>
          </a:xfrm>
        </p:spPr>
        <p:txBody>
          <a:bodyPr>
            <a:noAutofit/>
          </a:bodyPr>
          <a:lstStyle/>
          <a:p>
            <a:r>
              <a:rPr lang="en-US" sz="3200" dirty="0" smtClean="0"/>
              <a:t>Both programs are 30 credit hours, 100% online and not just for teachers! An exciting degree for people who train, teach and work in multiple industries</a:t>
            </a:r>
            <a:endParaRPr lang="en-US" sz="3200" dirty="0"/>
          </a:p>
        </p:txBody>
      </p:sp>
      <p:sp>
        <p:nvSpPr>
          <p:cNvPr id="5" name="TextBox 4"/>
          <p:cNvSpPr txBox="1"/>
          <p:nvPr/>
        </p:nvSpPr>
        <p:spPr>
          <a:xfrm>
            <a:off x="6816436" y="5902036"/>
            <a:ext cx="4613564"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42050356"/>
      </p:ext>
    </p:extLst>
  </p:cSld>
  <p:clrMapOvr>
    <a:masterClrMapping/>
  </p:clrMapOvr>
  <mc:AlternateContent xmlns:mc="http://schemas.openxmlformats.org/markup-compatibility/2006" xmlns:p14="http://schemas.microsoft.com/office/powerpoint/2010/main">
    <mc:Choice Requires="p14">
      <p:transition spd="slow" p14:dur="2000" advTm="8314"/>
    </mc:Choice>
    <mc:Fallback xmlns="">
      <p:transition spd="slow" advTm="8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4722524" cy="1981199"/>
          </a:xfrm>
        </p:spPr>
        <p:txBody>
          <a:bodyPr>
            <a:normAutofit/>
          </a:bodyPr>
          <a:lstStyle/>
          <a:p>
            <a:r>
              <a:rPr lang="en-US" sz="3600" b="1" dirty="0" smtClean="0">
                <a:solidFill>
                  <a:srgbClr val="009999"/>
                </a:solidFill>
              </a:rPr>
              <a:t>Master of Education in Special Education</a:t>
            </a:r>
            <a:endParaRPr lang="en-US" sz="3600" b="1" dirty="0">
              <a:solidFill>
                <a:srgbClr val="009999"/>
              </a:solidFill>
            </a:endParaRPr>
          </a:p>
        </p:txBody>
      </p:sp>
      <p:sp>
        <p:nvSpPr>
          <p:cNvPr id="3" name="Content Placeholder 2"/>
          <p:cNvSpPr>
            <a:spLocks noGrp="1"/>
          </p:cNvSpPr>
          <p:nvPr>
            <p:ph sz="half" idx="1"/>
          </p:nvPr>
        </p:nvSpPr>
        <p:spPr/>
        <p:txBody>
          <a:bodyPr>
            <a:normAutofit/>
          </a:bodyPr>
          <a:lstStyle/>
          <a:p>
            <a:r>
              <a:rPr lang="en-US" sz="2400" dirty="0"/>
              <a:t>This 33 credit hour program is 100% online! The program of study focuses on advanced preparation of teachers in Emotional Disabilities, Intellectual Disabilities, Learning Disabilities, Severe Disabilities or Twice Exceptional.</a:t>
            </a:r>
          </a:p>
        </p:txBody>
      </p:sp>
      <p:sp>
        <p:nvSpPr>
          <p:cNvPr id="4" name="Text Placeholder 3"/>
          <p:cNvSpPr>
            <a:spLocks noGrp="1"/>
          </p:cNvSpPr>
          <p:nvPr>
            <p:ph sz="half" idx="2"/>
          </p:nvPr>
        </p:nvSpPr>
        <p:spPr>
          <a:xfrm>
            <a:off x="6816436" y="2667000"/>
            <a:ext cx="5250873" cy="1849582"/>
          </a:xfrm>
        </p:spPr>
        <p:txBody>
          <a:bodyPr>
            <a:normAutofit/>
          </a:bodyPr>
          <a:lstStyle/>
          <a:p>
            <a:r>
              <a:rPr lang="en-US" sz="2400" dirty="0"/>
              <a:t>This 33 credit hour program is 100% online! Our program will further your career as an effective literacy teacher. </a:t>
            </a:r>
          </a:p>
          <a:p>
            <a:endParaRPr lang="en-US" sz="2400" dirty="0"/>
          </a:p>
        </p:txBody>
      </p:sp>
      <p:sp>
        <p:nvSpPr>
          <p:cNvPr id="5" name="TextBox 4"/>
          <p:cNvSpPr txBox="1"/>
          <p:nvPr/>
        </p:nvSpPr>
        <p:spPr>
          <a:xfrm>
            <a:off x="6635676" y="1016263"/>
            <a:ext cx="5071414" cy="1569660"/>
          </a:xfrm>
          <a:prstGeom prst="rect">
            <a:avLst/>
          </a:prstGeom>
          <a:noFill/>
        </p:spPr>
        <p:txBody>
          <a:bodyPr wrap="square" rtlCol="0">
            <a:spAutoFit/>
          </a:bodyPr>
          <a:lstStyle/>
          <a:p>
            <a:pPr algn="ctr"/>
            <a:r>
              <a:rPr lang="en-US" sz="3200" b="1" dirty="0">
                <a:solidFill>
                  <a:srgbClr val="009999"/>
                </a:solidFill>
              </a:rPr>
              <a:t>Master of Education in Language, Literacy and Culture</a:t>
            </a:r>
          </a:p>
        </p:txBody>
      </p:sp>
      <p:sp>
        <p:nvSpPr>
          <p:cNvPr id="7" name="TextBox 6"/>
          <p:cNvSpPr txBox="1"/>
          <p:nvPr/>
        </p:nvSpPr>
        <p:spPr>
          <a:xfrm>
            <a:off x="6206836" y="5980744"/>
            <a:ext cx="5347855"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1408964"/>
      </p:ext>
    </p:extLst>
  </p:cSld>
  <p:clrMapOvr>
    <a:masterClrMapping/>
  </p:clrMapOvr>
  <mc:AlternateContent xmlns:mc="http://schemas.openxmlformats.org/markup-compatibility/2006" xmlns:p14="http://schemas.microsoft.com/office/powerpoint/2010/main">
    <mc:Choice Requires="p14">
      <p:transition spd="slow" p14:dur="2000" advTm="8463"/>
    </mc:Choice>
    <mc:Fallback xmlns="">
      <p:transition spd="slow" advTm="8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1" y="318655"/>
            <a:ext cx="10460183" cy="858981"/>
          </a:xfrm>
        </p:spPr>
        <p:txBody>
          <a:bodyPr>
            <a:normAutofit/>
          </a:bodyPr>
          <a:lstStyle/>
          <a:p>
            <a:r>
              <a:rPr lang="en-US" sz="3600" b="1" dirty="0" smtClean="0">
                <a:solidFill>
                  <a:srgbClr val="009999"/>
                </a:solidFill>
              </a:rPr>
              <a:t>Doctor of Philosophy in Education</a:t>
            </a:r>
            <a:endParaRPr lang="en-US" sz="3600" b="1" dirty="0">
              <a:solidFill>
                <a:srgbClr val="009999"/>
              </a:solidFill>
            </a:endParaRPr>
          </a:p>
        </p:txBody>
      </p:sp>
      <p:sp>
        <p:nvSpPr>
          <p:cNvPr id="4" name="Text Placeholder 3"/>
          <p:cNvSpPr>
            <a:spLocks noGrp="1"/>
          </p:cNvSpPr>
          <p:nvPr>
            <p:ph type="body" sz="half" idx="2"/>
          </p:nvPr>
        </p:nvSpPr>
        <p:spPr>
          <a:xfrm>
            <a:off x="1482723" y="1489361"/>
            <a:ext cx="10432186" cy="2597728"/>
          </a:xfrm>
        </p:spPr>
        <p:txBody>
          <a:bodyPr>
            <a:normAutofit/>
          </a:bodyPr>
          <a:lstStyle/>
          <a:p>
            <a:r>
              <a:rPr lang="en-US" sz="2400" dirty="0" smtClean="0"/>
              <a:t>This 63 credit hour program gives students opportunities to study in Education Leadership, Higher Education Administration and Curriculum, Instruction and Assessment. While most learning is done online, classes do meet periodically over weekends.</a:t>
            </a:r>
            <a:endParaRPr lang="en-US" sz="2400" dirty="0"/>
          </a:p>
        </p:txBody>
      </p:sp>
      <p:sp>
        <p:nvSpPr>
          <p:cNvPr id="5" name="TextBox 4"/>
          <p:cNvSpPr txBox="1"/>
          <p:nvPr/>
        </p:nvSpPr>
        <p:spPr>
          <a:xfrm>
            <a:off x="6802582" y="5915891"/>
            <a:ext cx="5112327"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5084525"/>
      </p:ext>
    </p:extLst>
  </p:cSld>
  <p:clrMapOvr>
    <a:masterClrMapping/>
  </p:clrMapOvr>
  <mc:AlternateContent xmlns:mc="http://schemas.openxmlformats.org/markup-compatibility/2006" xmlns:p14="http://schemas.microsoft.com/office/powerpoint/2010/main">
    <mc:Choice Requires="p14">
      <p:transition spd="slow" p14:dur="2000" advTm="7910"/>
    </mc:Choice>
    <mc:Fallback xmlns="">
      <p:transition spd="slow" advTm="7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Wall College of Business Administration</a:t>
            </a:r>
            <a:endParaRPr lang="en-US" dirty="0"/>
          </a:p>
        </p:txBody>
      </p:sp>
      <p:sp>
        <p:nvSpPr>
          <p:cNvPr id="4" name="TextBox 3"/>
          <p:cNvSpPr txBox="1"/>
          <p:nvPr/>
        </p:nvSpPr>
        <p:spPr>
          <a:xfrm>
            <a:off x="6493667" y="5999018"/>
            <a:ext cx="5157642" cy="1200329"/>
          </a:xfrm>
          <a:prstGeom prst="rect">
            <a:avLst/>
          </a:prstGeom>
          <a:noFill/>
        </p:spPr>
        <p:txBody>
          <a:bodyPr wrap="square" rtlCol="0">
            <a:spAutoFit/>
          </a:bodyPr>
          <a:lstStyle/>
          <a:p>
            <a:r>
              <a:rPr lang="en-US" dirty="0"/>
              <a:t>Please open your chat to ask questions and visit </a:t>
            </a:r>
            <a:r>
              <a:rPr lang="en-US" dirty="0">
                <a:hlinkClick r:id="rId4"/>
              </a:rPr>
              <a:t>https://www.coastal.edu/graduatestudies/</a:t>
            </a:r>
            <a:r>
              <a:rPr lang="en-US" dirty="0"/>
              <a:t> to request more information</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55072355"/>
      </p:ext>
    </p:extLst>
  </p:cSld>
  <p:clrMapOvr>
    <a:masterClrMapping/>
  </p:clrMapOvr>
  <mc:AlternateContent xmlns:mc="http://schemas.openxmlformats.org/markup-compatibility/2006" xmlns:p14="http://schemas.microsoft.com/office/powerpoint/2010/main">
    <mc:Choice Requires="p14">
      <p:transition spd="slow" p14:dur="2000" advTm="1166"/>
    </mc:Choice>
    <mc:Fallback xmlns="">
      <p:transition spd="slow" advTm="1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1" y="193964"/>
            <a:ext cx="10875819" cy="845127"/>
          </a:xfrm>
        </p:spPr>
        <p:txBody>
          <a:bodyPr>
            <a:normAutofit/>
          </a:bodyPr>
          <a:lstStyle/>
          <a:p>
            <a:r>
              <a:rPr lang="en-US" sz="3600" b="1" dirty="0" smtClean="0">
                <a:solidFill>
                  <a:srgbClr val="009999"/>
                </a:solidFill>
              </a:rPr>
              <a:t>Master of Business Administration (MBA)</a:t>
            </a:r>
            <a:endParaRPr lang="en-US" sz="3600" b="1" dirty="0">
              <a:solidFill>
                <a:srgbClr val="009999"/>
              </a:solidFill>
            </a:endParaRPr>
          </a:p>
        </p:txBody>
      </p:sp>
      <p:sp>
        <p:nvSpPr>
          <p:cNvPr id="4" name="Text Placeholder 3"/>
          <p:cNvSpPr>
            <a:spLocks noGrp="1"/>
          </p:cNvSpPr>
          <p:nvPr>
            <p:ph type="body" sz="half" idx="2"/>
          </p:nvPr>
        </p:nvSpPr>
        <p:spPr>
          <a:xfrm>
            <a:off x="1482723" y="1205345"/>
            <a:ext cx="10335204" cy="3103419"/>
          </a:xfrm>
        </p:spPr>
        <p:txBody>
          <a:bodyPr>
            <a:normAutofit/>
          </a:bodyPr>
          <a:lstStyle/>
          <a:p>
            <a:r>
              <a:rPr lang="en-US" sz="2800" dirty="0" smtClean="0"/>
              <a:t>This 30 credit program offers concentrations in Healthcare Administration, Nonprofit Administration and Commercial and Investment Real Estate. The program can be done face to face or online.</a:t>
            </a:r>
            <a:endParaRPr lang="en-US" sz="2800" dirty="0"/>
          </a:p>
        </p:txBody>
      </p:sp>
      <p:sp>
        <p:nvSpPr>
          <p:cNvPr id="5" name="TextBox 4"/>
          <p:cNvSpPr txBox="1"/>
          <p:nvPr/>
        </p:nvSpPr>
        <p:spPr>
          <a:xfrm>
            <a:off x="1482723" y="4308764"/>
            <a:ext cx="10459895" cy="1846659"/>
          </a:xfrm>
          <a:prstGeom prst="rect">
            <a:avLst/>
          </a:prstGeom>
          <a:noFill/>
        </p:spPr>
        <p:txBody>
          <a:bodyPr wrap="square" rtlCol="0">
            <a:spAutoFit/>
          </a:bodyPr>
          <a:lstStyle/>
          <a:p>
            <a:pPr algn="ctr"/>
            <a:r>
              <a:rPr lang="en-US" sz="2400" dirty="0"/>
              <a:t>“CCU’s MBA program is a great program. If students are looking for a program that will help them better themselves and prepare them for life in the business world then CCU is the program for them.”</a:t>
            </a:r>
          </a:p>
          <a:p>
            <a:pPr algn="ctr"/>
            <a:r>
              <a:rPr lang="en-US" sz="2400" dirty="0"/>
              <a:t>Stephanie Burgess ’08, Santee Cooper</a:t>
            </a:r>
          </a:p>
          <a:p>
            <a:pPr algn="ct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86792951"/>
      </p:ext>
    </p:extLst>
  </p:cSld>
  <p:clrMapOvr>
    <a:masterClrMapping/>
  </p:clrMapOvr>
  <mc:AlternateContent xmlns:mc="http://schemas.openxmlformats.org/markup-compatibility/2006" xmlns:p14="http://schemas.microsoft.com/office/powerpoint/2010/main">
    <mc:Choice Requires="p14">
      <p:transition spd="slow" p14:dur="2000" advTm="7020"/>
    </mc:Choice>
    <mc:Fallback xmlns="">
      <p:transition spd="slow" advTm="7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1169</TotalTime>
  <Words>1035</Words>
  <Application>Microsoft Office PowerPoint</Application>
  <PresentationFormat>Widescreen</PresentationFormat>
  <Paragraphs>62</Paragraphs>
  <Slides>16</Slides>
  <Notes>0</Notes>
  <HiddenSlides>0</HiddenSlides>
  <MMClips>17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Parallax</vt:lpstr>
      <vt:lpstr>Welcome to graduate studies at Coastal Carolina University</vt:lpstr>
      <vt:lpstr>Welcome to the Spadoni College of Education</vt:lpstr>
      <vt:lpstr>Master of Arts in Teaching</vt:lpstr>
      <vt:lpstr>Master of Education and Educational Specialist in Educational Leadership</vt:lpstr>
      <vt:lpstr>Master of Education and Educational Specialist in Instructional Technology</vt:lpstr>
      <vt:lpstr>Master of Education in Special Education</vt:lpstr>
      <vt:lpstr>Doctor of Philosophy in Education</vt:lpstr>
      <vt:lpstr>Welcome to the Wall College of Business Administration</vt:lpstr>
      <vt:lpstr>Master of Business Administration (MBA)</vt:lpstr>
      <vt:lpstr>Master of Accountancy (M.Acc.)</vt:lpstr>
      <vt:lpstr>Welcome to the Edwards College of Humanities and Fine Arts</vt:lpstr>
      <vt:lpstr>PowerPoint Presentation</vt:lpstr>
      <vt:lpstr>Welcome to the Gupta College of Science</vt:lpstr>
      <vt:lpstr>Marine Science Programs</vt:lpstr>
      <vt:lpstr>Master of Science in Sport Management </vt:lpstr>
      <vt:lpstr>Welcome to the HTC Honors College</vt:lpstr>
    </vt:vector>
  </TitlesOfParts>
  <Company>Coastal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Spadoni College of Education</dc:title>
  <dc:creator>Kristin Olsen</dc:creator>
  <cp:lastModifiedBy>Kristin Olsen</cp:lastModifiedBy>
  <cp:revision>49</cp:revision>
  <dcterms:created xsi:type="dcterms:W3CDTF">2020-03-23T16:11:46Z</dcterms:created>
  <dcterms:modified xsi:type="dcterms:W3CDTF">2020-04-10T13:51:07Z</dcterms:modified>
</cp:coreProperties>
</file>